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1" r:id="rId8"/>
    <p:sldId id="260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81"/>
  </p:normalViewPr>
  <p:slideViewPr>
    <p:cSldViewPr snapToGrid="0" snapToObjects="1">
      <p:cViewPr varScale="1">
        <p:scale>
          <a:sx n="81" d="100"/>
          <a:sy n="81" d="100"/>
        </p:scale>
        <p:origin x="96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65641-A35A-0A4A-9391-7630AC87CA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7: Fighting Gangs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3F7A5-C531-E644-AB91-6DB955C4DB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Michael </a:t>
            </a:r>
            <a:r>
              <a:rPr lang="en-US" dirty="0" err="1"/>
              <a:t>Libecci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780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three questions are: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1.) What are 2 crimes associated with gang activity?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2.) What are 2 potential reasons for joining a gang?</a:t>
            </a:r>
            <a:r>
              <a:rPr lang="en-US" dirty="0"/>
              <a:t/>
            </a:r>
            <a:br>
              <a:rPr lang="en-US" dirty="0"/>
            </a:br>
            <a:r>
              <a:rPr lang="en-US"/>
              <a:t>3.) Give an example of anti-gang legislation.</a:t>
            </a:r>
            <a:r>
              <a:rPr lang="en-US"/>
              <a:t/>
            </a: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615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C1302-3552-5E42-9AB8-681B2BEE4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4F008-BB10-394C-B5EE-DC4DB3890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500" dirty="0">
                <a:cs typeface="Angsana New" panose="02020603050405020304" pitchFamily="18" charset="-34"/>
              </a:rPr>
              <a:t>Early 18</a:t>
            </a:r>
            <a:r>
              <a:rPr lang="en-US" sz="1500" baseline="30000" dirty="0">
                <a:cs typeface="Angsana New" panose="02020603050405020304" pitchFamily="18" charset="-34"/>
              </a:rPr>
              <a:t>th</a:t>
            </a:r>
            <a:r>
              <a:rPr lang="en-US" sz="1500" dirty="0">
                <a:cs typeface="Angsana New" panose="02020603050405020304" pitchFamily="18" charset="-34"/>
              </a:rPr>
              <a:t> Century: First gang, composed of Irish immigrants and known as the ‘Forty Thieves' forms in the Five Points neighborhood of New York City</a:t>
            </a:r>
          </a:p>
          <a:p>
            <a:r>
              <a:rPr lang="en-US" sz="1500" dirty="0">
                <a:cs typeface="Angsana New" panose="02020603050405020304" pitchFamily="18" charset="-34"/>
              </a:rPr>
              <a:t>Late 18</a:t>
            </a:r>
            <a:r>
              <a:rPr lang="en-US" sz="1500" baseline="30000" dirty="0">
                <a:cs typeface="Angsana New" panose="02020603050405020304" pitchFamily="18" charset="-34"/>
              </a:rPr>
              <a:t>th</a:t>
            </a:r>
            <a:r>
              <a:rPr lang="en-US" sz="1500" dirty="0">
                <a:cs typeface="Angsana New" panose="02020603050405020304" pitchFamily="18" charset="-34"/>
              </a:rPr>
              <a:t> Century: Immigrants from Western Europe and China form gangs in major cities like Chicago and New York</a:t>
            </a:r>
          </a:p>
          <a:p>
            <a:r>
              <a:rPr lang="en-US" sz="1800" dirty="0">
                <a:cs typeface="Angsana New" panose="02020603050405020304" pitchFamily="18" charset="-34"/>
              </a:rPr>
              <a:t>1914: Italian mafia rises to power in major cities</a:t>
            </a:r>
          </a:p>
          <a:p>
            <a:r>
              <a:rPr lang="en-US" sz="1800" dirty="0">
                <a:cs typeface="Angsana New" panose="02020603050405020304" pitchFamily="18" charset="-34"/>
              </a:rPr>
              <a:t>1919: Italian mafia influence grows during prohibition. Take control of the streets by bootlegging alcohol.</a:t>
            </a:r>
          </a:p>
          <a:p>
            <a:r>
              <a:rPr lang="en-US" sz="1800" dirty="0">
                <a:cs typeface="Angsana New" panose="02020603050405020304" pitchFamily="18" charset="-34"/>
              </a:rPr>
              <a:t>1930s: Mexican immigrants form gangs in Los Angeles</a:t>
            </a:r>
          </a:p>
          <a:p>
            <a:r>
              <a:rPr lang="en-US" sz="1800" dirty="0">
                <a:cs typeface="Angsana New" panose="02020603050405020304" pitchFamily="18" charset="-34"/>
              </a:rPr>
              <a:t>1940s: Black and Hispanic gangs emerge in northern major cities after Southern blacks migrated north to escape Jim Crow laws</a:t>
            </a:r>
          </a:p>
          <a:p>
            <a:r>
              <a:rPr lang="en-US" sz="1800" dirty="0">
                <a:cs typeface="Angsana New" panose="02020603050405020304" pitchFamily="18" charset="-34"/>
              </a:rPr>
              <a:t>1980s: Immigrants from El Salvador form MS-13, it spreads in cities across the US</a:t>
            </a:r>
          </a:p>
          <a:p>
            <a:pPr marL="0" indent="0">
              <a:buNone/>
            </a:pPr>
            <a:endParaRPr lang="en-US" sz="1800" dirty="0">
              <a:cs typeface="Angsana New" panose="02020603050405020304" pitchFamily="18" charset="-34"/>
            </a:endParaRPr>
          </a:p>
          <a:p>
            <a:pPr marL="0" indent="0">
              <a:buNone/>
            </a:pPr>
            <a:endParaRPr lang="en-US" sz="1800" dirty="0">
              <a:cs typeface="Angsana New" panose="02020603050405020304" pitchFamily="18" charset="-34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25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FF508BC2-D0E6-462C-8817-CF53BC4DEEF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5" name="Rectangle 24">
              <a:extLst>
                <a:ext uri="{FF2B5EF4-FFF2-40B4-BE49-F238E27FC236}">
                  <a16:creationId xmlns:a16="http://schemas.microsoft.com/office/drawing/2014/main" id="{545E99BE-4C07-4385-A20F-E6878FCB4F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808CE3CF-ACF3-4369-AC4C-5F9ADE71E5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B76622F9-95FA-4AAD-9498-8E3D6C96AF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002377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263CB-7BDD-484C-B3FE-E459904B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753228"/>
            <a:ext cx="6106978" cy="1080938"/>
          </a:xfrm>
        </p:spPr>
        <p:txBody>
          <a:bodyPr>
            <a:normAutofit/>
          </a:bodyPr>
          <a:lstStyle/>
          <a:p>
            <a:r>
              <a:rPr lang="en-US" dirty="0"/>
              <a:t>Famous Gangs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FD6E812-7831-40CE-93CF-E0EBB85211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040880" cy="20273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0782B4-D1C5-8A4C-BCA0-629E16BEE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106979" cy="3599316"/>
          </a:xfrm>
        </p:spPr>
        <p:txBody>
          <a:bodyPr>
            <a:normAutofit/>
          </a:bodyPr>
          <a:lstStyle/>
          <a:p>
            <a:r>
              <a:rPr lang="en-US" dirty="0"/>
              <a:t>Bloods- Founded in Los Angeles, primarily black		</a:t>
            </a:r>
          </a:p>
          <a:p>
            <a:r>
              <a:rPr lang="en-US" dirty="0"/>
              <a:t>Crips- Rival of the Bloods, also founded in LA and primarily black</a:t>
            </a:r>
          </a:p>
          <a:p>
            <a:r>
              <a:rPr lang="en-US" dirty="0"/>
              <a:t>MS-13- Founded by El Salvadoran immigrants</a:t>
            </a:r>
          </a:p>
          <a:p>
            <a:r>
              <a:rPr lang="en-US" dirty="0"/>
              <a:t>Latin Kings- Oldest Hispanic gang, founded in Chicago in 1950s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9D105C-3832-6845-A08D-E2E32B3609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7993" b="2"/>
          <a:stretch/>
        </p:blipFill>
        <p:spPr>
          <a:xfrm>
            <a:off x="7318966" y="484632"/>
            <a:ext cx="4495806" cy="351194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383613-D7C3-5045-ABE5-8F7EBC635B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601" r="14605" b="5"/>
          <a:stretch/>
        </p:blipFill>
        <p:spPr>
          <a:xfrm>
            <a:off x="7318965" y="4150596"/>
            <a:ext cx="1663109" cy="2223497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173FF9-D1A4-4245-9406-97422C42BB4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685" r="1" b="36070"/>
          <a:stretch/>
        </p:blipFill>
        <p:spPr>
          <a:xfrm>
            <a:off x="9144000" y="4150596"/>
            <a:ext cx="2670772" cy="223180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0296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19373-013E-E442-8D06-1A0317C6B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/>
              <a:t>Crimes Associated with Gang Activity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0F2E0-1DF0-D84D-A79A-FA298945B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3656289" cy="3599316"/>
          </a:xfrm>
        </p:spPr>
        <p:txBody>
          <a:bodyPr>
            <a:normAutofit/>
          </a:bodyPr>
          <a:lstStyle/>
          <a:p>
            <a:r>
              <a:rPr lang="en-US" sz="1400"/>
              <a:t>Drug Trafficking</a:t>
            </a:r>
          </a:p>
          <a:p>
            <a:r>
              <a:rPr lang="en-US" sz="1400"/>
              <a:t>Human Trafficking </a:t>
            </a:r>
          </a:p>
          <a:p>
            <a:r>
              <a:rPr lang="en-US" sz="1400"/>
              <a:t>Money Laundering</a:t>
            </a:r>
          </a:p>
          <a:p>
            <a:r>
              <a:rPr lang="en-US" sz="1400"/>
              <a:t>Extortion</a:t>
            </a:r>
          </a:p>
          <a:p>
            <a:r>
              <a:rPr lang="en-US" sz="1400"/>
              <a:t>Racketeering</a:t>
            </a:r>
          </a:p>
          <a:p>
            <a:r>
              <a:rPr lang="en-US" sz="1400"/>
              <a:t>Arms Trafficking</a:t>
            </a:r>
          </a:p>
          <a:p>
            <a:r>
              <a:rPr lang="en-US" sz="1400"/>
              <a:t>Murder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8E7AB1-D907-AB4B-96E8-9CD85A0D7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090" y="1446277"/>
            <a:ext cx="6269479" cy="3965445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6E2748-5755-1E4B-99A4-6130D2324EB7}"/>
              </a:ext>
            </a:extLst>
          </p:cNvPr>
          <p:cNvSpPr txBox="1"/>
          <p:nvPr/>
        </p:nvSpPr>
        <p:spPr>
          <a:xfrm>
            <a:off x="9104244" y="6304003"/>
            <a:ext cx="2941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National Gang Center</a:t>
            </a:r>
          </a:p>
        </p:txBody>
      </p:sp>
    </p:spTree>
    <p:extLst>
      <p:ext uri="{BB962C8B-B14F-4D97-AF65-F5344CB8AC3E}">
        <p14:creationId xmlns:p14="http://schemas.microsoft.com/office/powerpoint/2010/main" val="2659502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1FE3-EEA9-B342-A376-381D96DFE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Cities with Heavy Gang Presence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080F8-F7DF-F442-AE17-995A5F738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Detroit</a:t>
            </a:r>
          </a:p>
          <a:p>
            <a:pPr lvl="1"/>
            <a:r>
              <a:rPr lang="en-US" dirty="0"/>
              <a:t>Violent crimes fell 10% last year but are 5x higher than the national average</a:t>
            </a:r>
          </a:p>
          <a:p>
            <a:r>
              <a:rPr lang="en-US" dirty="0"/>
              <a:t>St. Louis</a:t>
            </a:r>
          </a:p>
          <a:p>
            <a:pPr lvl="1"/>
            <a:r>
              <a:rPr lang="en-US" dirty="0"/>
              <a:t>Hit heavily by the drug epidemic, ranked 4</a:t>
            </a:r>
            <a:r>
              <a:rPr lang="en-US" baseline="30000" dirty="0"/>
              <a:t>th</a:t>
            </a:r>
            <a:r>
              <a:rPr lang="en-US" dirty="0"/>
              <a:t> in the nation in murder rate</a:t>
            </a:r>
          </a:p>
          <a:p>
            <a:r>
              <a:rPr lang="en-US" dirty="0"/>
              <a:t>Oakland</a:t>
            </a:r>
          </a:p>
          <a:p>
            <a:pPr lvl="1"/>
            <a:r>
              <a:rPr lang="en-US" dirty="0"/>
              <a:t>Drug “hub” of the West Coast. Ranked 1</a:t>
            </a:r>
            <a:r>
              <a:rPr lang="en-US" baseline="30000" dirty="0"/>
              <a:t>st</a:t>
            </a:r>
            <a:r>
              <a:rPr lang="en-US" dirty="0"/>
              <a:t> nationwide in violent robberies.</a:t>
            </a:r>
          </a:p>
          <a:p>
            <a:r>
              <a:rPr lang="en-US" dirty="0"/>
              <a:t>Atlanta</a:t>
            </a:r>
          </a:p>
          <a:p>
            <a:pPr lvl="1"/>
            <a:r>
              <a:rPr lang="en-US" dirty="0"/>
              <a:t>Another big drug city. Violent crimes rose 6% in the last year.</a:t>
            </a:r>
          </a:p>
          <a:p>
            <a:r>
              <a:rPr lang="en-US" dirty="0"/>
              <a:t>Baltimore</a:t>
            </a:r>
          </a:p>
          <a:p>
            <a:pPr lvl="1"/>
            <a:r>
              <a:rPr lang="en-US" dirty="0"/>
              <a:t>Ranks in top 15 of all violent crimes in the United States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FF2955-9196-554A-864A-752210D3A220}"/>
              </a:ext>
            </a:extLst>
          </p:cNvPr>
          <p:cNvSpPr txBox="1"/>
          <p:nvPr/>
        </p:nvSpPr>
        <p:spPr>
          <a:xfrm>
            <a:off x="9793357" y="6550223"/>
            <a:ext cx="30082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</a:t>
            </a:r>
            <a:r>
              <a:rPr lang="en-US" sz="1400" dirty="0" err="1"/>
              <a:t>www.forbes.com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20642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A9DAC-EF72-1740-B4EA-6C7E8A303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for Joining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52225-A21C-1142-97D9-8122AE93D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Identity</a:t>
            </a:r>
          </a:p>
          <a:p>
            <a:pPr lvl="1"/>
            <a:r>
              <a:rPr lang="en-US" dirty="0"/>
              <a:t>Gives a sense of empowerment that couldn’t be obtained without joining</a:t>
            </a:r>
          </a:p>
          <a:p>
            <a:r>
              <a:rPr lang="en-US" dirty="0"/>
              <a:t>Protection</a:t>
            </a:r>
          </a:p>
          <a:p>
            <a:pPr lvl="1"/>
            <a:r>
              <a:rPr lang="en-US" dirty="0"/>
              <a:t>If a person lives in a gang territory, membership would ensure protection in case of an attack</a:t>
            </a:r>
          </a:p>
          <a:p>
            <a:r>
              <a:rPr lang="en-US" dirty="0"/>
              <a:t>Brotherhood</a:t>
            </a:r>
          </a:p>
          <a:p>
            <a:pPr lvl="1"/>
            <a:r>
              <a:rPr lang="en-US" dirty="0"/>
              <a:t>Can give someone a sense of belonging, may feel pressured to join if other family members have</a:t>
            </a:r>
          </a:p>
          <a:p>
            <a:r>
              <a:rPr lang="en-US" dirty="0"/>
              <a:t>Money</a:t>
            </a:r>
          </a:p>
          <a:p>
            <a:pPr lvl="1"/>
            <a:r>
              <a:rPr lang="en-US" dirty="0"/>
              <a:t>Can make money by selling drugs and/or participating in other illicit activities</a:t>
            </a:r>
          </a:p>
        </p:txBody>
      </p:sp>
    </p:spTree>
    <p:extLst>
      <p:ext uri="{BB962C8B-B14F-4D97-AF65-F5344CB8AC3E}">
        <p14:creationId xmlns:p14="http://schemas.microsoft.com/office/powerpoint/2010/main" val="2075038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3690-027D-F343-ADE2-6B0952236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Types of Gangs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33655-6EC4-FD4B-9F00-FECC805F7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Prison Gangs</a:t>
            </a:r>
          </a:p>
          <a:p>
            <a:pPr lvl="1"/>
            <a:r>
              <a:rPr lang="en-US" dirty="0"/>
              <a:t>Formed as a way to control the rising population of US prisons</a:t>
            </a:r>
          </a:p>
          <a:p>
            <a:pPr lvl="1"/>
            <a:r>
              <a:rPr lang="en-US" dirty="0"/>
              <a:t>Are there to ensure a hierarchy is respected and safety for members</a:t>
            </a:r>
          </a:p>
          <a:p>
            <a:pPr lvl="1"/>
            <a:r>
              <a:rPr lang="en-US" dirty="0"/>
              <a:t>Examples: Aryan Brotherhood, the Mexican Mafia, Nuestra Familia, the Black Guerrilla Family</a:t>
            </a:r>
          </a:p>
          <a:p>
            <a:r>
              <a:rPr lang="en-US" dirty="0"/>
              <a:t>Motorcycle Gangs (Outlaw Motorcycle Club)</a:t>
            </a:r>
          </a:p>
          <a:p>
            <a:pPr lvl="1"/>
            <a:r>
              <a:rPr lang="en-US" dirty="0"/>
              <a:t>Typically less prominent and violent than street and prison gangs</a:t>
            </a:r>
          </a:p>
          <a:p>
            <a:pPr lvl="1"/>
            <a:r>
              <a:rPr lang="en-US" dirty="0"/>
              <a:t>Involved with drug trafficking, extortion, and turf wars</a:t>
            </a:r>
          </a:p>
          <a:p>
            <a:pPr lvl="1"/>
            <a:r>
              <a:rPr lang="en-US" dirty="0"/>
              <a:t>American Motorcycle Association claimed 99% of cyclists were law-abiding citizens, only 1% were criminals</a:t>
            </a:r>
          </a:p>
          <a:p>
            <a:pPr lvl="1"/>
            <a:r>
              <a:rPr lang="en-US" dirty="0"/>
              <a:t>Examples of One-Percenters: Hell’s Angels, the Pagans, the Outlaws, Bandidos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131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2FD7E-EFDF-5A44-8E09-C93528295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Anti-Gang Legislation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1722E-72A7-4249-9BD4-44BF745D0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1970: RICO (Racketeering Influenced Corrupt Organizations) Act</a:t>
            </a:r>
          </a:p>
          <a:p>
            <a:pPr lvl="1"/>
            <a:r>
              <a:rPr lang="en-US" sz="1900" dirty="0"/>
              <a:t>Gave prosecutors the ability to take down organized crime and gang members</a:t>
            </a:r>
          </a:p>
          <a:p>
            <a:pPr marL="457200" lvl="1" indent="0">
              <a:buNone/>
            </a:pPr>
            <a:endParaRPr lang="en-US" sz="1900" dirty="0"/>
          </a:p>
          <a:p>
            <a:r>
              <a:rPr lang="en-US" sz="2300" dirty="0"/>
              <a:t>1996: Illegal Immigration Reform and Immigration Responsibility Act</a:t>
            </a:r>
          </a:p>
          <a:p>
            <a:pPr lvl="1"/>
            <a:r>
              <a:rPr lang="en-US" sz="1900" dirty="0"/>
              <a:t>Foreign-born gang members convicted of felons were immediately deported</a:t>
            </a:r>
          </a:p>
          <a:p>
            <a:pPr marL="457200" lvl="1" indent="0">
              <a:buNone/>
            </a:pPr>
            <a:endParaRPr lang="en-US" sz="1900" dirty="0"/>
          </a:p>
          <a:p>
            <a:r>
              <a:rPr lang="en-US" sz="2300" dirty="0"/>
              <a:t>2009: Youth PROMISE Act</a:t>
            </a:r>
          </a:p>
          <a:p>
            <a:pPr lvl="1"/>
            <a:r>
              <a:rPr lang="en-US" sz="1900" dirty="0"/>
              <a:t>Aimed to reduce prison rates amongst young people by promoting education and mentoring for troubled youth</a:t>
            </a:r>
          </a:p>
          <a:p>
            <a:pPr marL="0" indent="0">
              <a:buNone/>
            </a:pPr>
            <a:endParaRPr lang="en-US" sz="2300" dirty="0"/>
          </a:p>
          <a:p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786615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835B8-3470-4646-8B4B-84F4FC319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FAFCB-3AFD-4647-9D4B-48148477B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“The outlook is not good for getting a handle on the gang problem, there’s no policy or direction.” – Steven Knox, National Gang Crime Research Center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It will be tougher to prosecute gang members in the future, as reliance on the internet and social media grows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lot of gang activity will move off the streets</a:t>
            </a:r>
          </a:p>
          <a:p>
            <a:pPr lvl="1"/>
            <a:r>
              <a:rPr lang="en-US" dirty="0"/>
              <a:t>Drug sales by drone, online recruitment, hacking and identity theft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Difficult to properly monitor the streets as many cities’ budget constraints cause shrinking of police forces</a:t>
            </a:r>
          </a:p>
        </p:txBody>
      </p:sp>
    </p:spTree>
    <p:extLst>
      <p:ext uri="{BB962C8B-B14F-4D97-AF65-F5344CB8AC3E}">
        <p14:creationId xmlns:p14="http://schemas.microsoft.com/office/powerpoint/2010/main" val="273570549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581</Words>
  <Application>Microsoft Office PowerPoint</Application>
  <PresentationFormat>Widescreen</PresentationFormat>
  <Paragraphs>75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Angsana New</vt:lpstr>
      <vt:lpstr>Arial</vt:lpstr>
      <vt:lpstr>Trebuchet MS</vt:lpstr>
      <vt:lpstr>Berlin</vt:lpstr>
      <vt:lpstr>Chapter 7: Fighting Gangs</vt:lpstr>
      <vt:lpstr>Timeline</vt:lpstr>
      <vt:lpstr>Famous Gangs</vt:lpstr>
      <vt:lpstr>Crimes Associated with Gang Activity</vt:lpstr>
      <vt:lpstr>Cities with Heavy Gang Presence</vt:lpstr>
      <vt:lpstr>Reasons for Joining</vt:lpstr>
      <vt:lpstr>Other Types of Gangs</vt:lpstr>
      <vt:lpstr>Anti-Gang Legislation</vt:lpstr>
      <vt:lpstr>Outlook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7: Fighting Gangs</dc:title>
  <dc:creator>Libecci, Michael</dc:creator>
  <cp:lastModifiedBy>Theodore J. Davis, Jr.</cp:lastModifiedBy>
  <cp:revision>2</cp:revision>
  <dcterms:created xsi:type="dcterms:W3CDTF">2018-11-29T21:37:34Z</dcterms:created>
  <dcterms:modified xsi:type="dcterms:W3CDTF">2018-12-01T15:02:13Z</dcterms:modified>
</cp:coreProperties>
</file>